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29148-9C98-584A-B5E0-3CB13F27E362}" type="datetimeFigureOut">
              <a:rPr lang="en-US" smtClean="0"/>
              <a:t>5/1/15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2A67F-9811-874C-905E-36D5D857CC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3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96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2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57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37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2A67F-9811-874C-905E-36D5D857CC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2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5/1/15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5/1/15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May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03926" y="4852211"/>
            <a:ext cx="5120640" cy="1581150"/>
          </a:xfrm>
        </p:spPr>
        <p:txBody>
          <a:bodyPr>
            <a:normAutofit/>
          </a:bodyPr>
          <a:lstStyle/>
          <a:p>
            <a:pPr algn="r"/>
            <a:r>
              <a:rPr lang="en-US" sz="1600" dirty="0" smtClean="0"/>
              <a:t>Nontraditional Employment &amp; Training Program</a:t>
            </a:r>
          </a:p>
          <a:p>
            <a:pPr algn="r"/>
            <a:r>
              <a:rPr lang="en-US" sz="1600" dirty="0" smtClean="0"/>
              <a:t>Center for Women in Government &amp; Civil Society</a:t>
            </a:r>
          </a:p>
          <a:p>
            <a:pPr algn="r"/>
            <a:r>
              <a:rPr lang="en-US" sz="1600" dirty="0" smtClean="0"/>
              <a:t>University at Albany</a:t>
            </a:r>
          </a:p>
          <a:p>
            <a:pPr algn="r"/>
            <a:r>
              <a:rPr lang="en-US" sz="1600" dirty="0" smtClean="0"/>
              <a:t>State University of New York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274388" cy="2304288"/>
          </a:xfrm>
        </p:spPr>
        <p:txBody>
          <a:bodyPr/>
          <a:lstStyle/>
          <a:p>
            <a:r>
              <a:rPr lang="en-US" b="1" dirty="0" smtClean="0"/>
              <a:t>Building an Effective Advisory Council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104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are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/>
              <a:t>Leaders can shape the quality of communication. Leaders: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Set the tone, model acceptable norms of behavior;</a:t>
            </a:r>
          </a:p>
          <a:p>
            <a:pPr>
              <a:buFont typeface="Arial"/>
              <a:buChar char="•"/>
            </a:pPr>
            <a:r>
              <a:rPr lang="en-US" dirty="0"/>
              <a:t>Motivate, coordinate and articulate vision;</a:t>
            </a:r>
          </a:p>
          <a:p>
            <a:pPr>
              <a:buFont typeface="Arial"/>
              <a:buChar char="•"/>
            </a:pPr>
            <a:r>
              <a:rPr lang="en-US" dirty="0"/>
              <a:t>Shape </a:t>
            </a:r>
            <a:r>
              <a:rPr lang="en-US" dirty="0" smtClean="0"/>
              <a:t>identity</a:t>
            </a:r>
            <a:r>
              <a:rPr lang="en-US" dirty="0"/>
              <a:t>, culture and dynamics;</a:t>
            </a:r>
          </a:p>
          <a:p>
            <a:pPr>
              <a:buFont typeface="Arial"/>
              <a:buChar char="•"/>
            </a:pPr>
            <a:r>
              <a:rPr lang="en-US" dirty="0"/>
              <a:t>Facilitate constructive conflicts;</a:t>
            </a:r>
          </a:p>
          <a:p>
            <a:pPr>
              <a:buFont typeface="Arial"/>
              <a:buChar char="•"/>
            </a:pPr>
            <a:r>
              <a:rPr lang="en-US" dirty="0"/>
              <a:t>Leverage diversity through debates;</a:t>
            </a:r>
          </a:p>
          <a:p>
            <a:pPr>
              <a:buFont typeface="Arial"/>
              <a:buChar char="•"/>
            </a:pPr>
            <a:r>
              <a:rPr lang="en-US" dirty="0"/>
              <a:t> Coordinate tasks and leverage interdependence;</a:t>
            </a:r>
          </a:p>
          <a:p>
            <a:pPr>
              <a:buFont typeface="Arial"/>
              <a:buChar char="•"/>
            </a:pPr>
            <a:r>
              <a:rPr lang="en-US" dirty="0"/>
              <a:t>Use power and authority sharing to build team spirit; and</a:t>
            </a:r>
          </a:p>
          <a:p>
            <a:pPr>
              <a:buFont typeface="Arial"/>
              <a:buChar char="•"/>
            </a:pPr>
            <a:r>
              <a:rPr lang="en-US" dirty="0"/>
              <a:t> Use a range of reward systems to inspire commitment.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5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Final Words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Effective Advisory Councils Need:</a:t>
            </a:r>
          </a:p>
          <a:p>
            <a:endParaRPr lang="en-US" sz="2400" dirty="0" smtClean="0"/>
          </a:p>
          <a:p>
            <a:r>
              <a:rPr lang="en-US" sz="2400" dirty="0" smtClean="0"/>
              <a:t>Sense of Purpose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Doable Tasks and measurable objectives</a:t>
            </a:r>
          </a:p>
          <a:p>
            <a:r>
              <a:rPr lang="en-US" sz="2400" dirty="0" smtClean="0"/>
              <a:t>Timeline</a:t>
            </a:r>
          </a:p>
          <a:p>
            <a:r>
              <a:rPr lang="en-US" sz="2400" dirty="0" smtClean="0"/>
              <a:t>Praise, reward and recognition, sense that input is valued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Regular guidance to make sure they stay on course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Identification with your institution and personal glue with members of the Council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2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5925"/>
            <a:ext cx="8591550" cy="73442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Purpose of an Advisory Council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n extremely valuable resource and asset to your organization, if well-constructed and well-managed.</a:t>
            </a:r>
          </a:p>
          <a:p>
            <a:endParaRPr lang="en-US" sz="2400" dirty="0"/>
          </a:p>
          <a:p>
            <a:r>
              <a:rPr lang="en-US" sz="2400" dirty="0" smtClean="0"/>
              <a:t> Purpose</a:t>
            </a:r>
            <a:r>
              <a:rPr lang="en-US" sz="2400" dirty="0"/>
              <a:t> </a:t>
            </a:r>
            <a:r>
              <a:rPr lang="en-US" sz="2400" dirty="0" smtClean="0"/>
              <a:t>is to advise on:</a:t>
            </a:r>
          </a:p>
          <a:p>
            <a:pPr lvl="2"/>
            <a:r>
              <a:rPr lang="en-US" dirty="0" smtClean="0"/>
              <a:t>Program mission, vision and values;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Strategic direction;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Evaluation of progress;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Fiscal management and growth;</a:t>
            </a:r>
          </a:p>
          <a:p>
            <a:pPr marL="342202" lvl="2" indent="0">
              <a:buNone/>
            </a:pPr>
            <a:endParaRPr lang="en-US" dirty="0" smtClean="0"/>
          </a:p>
          <a:p>
            <a:pPr marL="342202" lvl="2" indent="0">
              <a:buNone/>
            </a:pPr>
            <a:r>
              <a:rPr lang="en-US" sz="2400" dirty="0" smtClean="0"/>
              <a:t>Advisory Councils are NOT Nonprofit Board of Directors: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Fiscal oversight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Fiduciary and legal responsibilities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Governance power over hiring and firing of Directors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5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an Advisory Council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1425039"/>
            <a:ext cx="5673249" cy="47707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Provide guidance on strategic and day-to-day problems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Provide vehicle for informed decision making </a:t>
            </a:r>
          </a:p>
          <a:p>
            <a:pPr marL="171450" lvl="2"/>
            <a:r>
              <a:rPr lang="en-US" sz="2400" dirty="0"/>
              <a:t>Extend depth and breadth of your reach in the </a:t>
            </a:r>
            <a:r>
              <a:rPr lang="en-US" sz="2400" dirty="0" smtClean="0"/>
              <a:t>community and your networks</a:t>
            </a:r>
          </a:p>
          <a:p>
            <a:pPr marL="171450" lvl="2"/>
            <a:r>
              <a:rPr lang="en-US" sz="2400" dirty="0"/>
              <a:t> </a:t>
            </a:r>
            <a:r>
              <a:rPr lang="en-US" sz="2400" dirty="0" smtClean="0"/>
              <a:t>Facilitate referrals, alliances and partnerships with community</a:t>
            </a:r>
          </a:p>
          <a:p>
            <a:pPr marL="171450" lvl="2"/>
            <a:r>
              <a:rPr lang="en-US" sz="2400" dirty="0"/>
              <a:t> </a:t>
            </a:r>
            <a:r>
              <a:rPr lang="en-US" sz="2400" dirty="0" smtClean="0"/>
              <a:t>Provide hands-on-support for busy staff</a:t>
            </a:r>
          </a:p>
          <a:p>
            <a:pPr marL="171450" lvl="2"/>
            <a:r>
              <a:rPr lang="en-US" sz="2400" dirty="0"/>
              <a:t> </a:t>
            </a:r>
            <a:r>
              <a:rPr lang="en-US" sz="2400" dirty="0" smtClean="0"/>
              <a:t>Provide expertise and links to donors and supporters</a:t>
            </a:r>
          </a:p>
          <a:p>
            <a:pPr marL="171450" lvl="2"/>
            <a:r>
              <a:rPr lang="en-US" sz="2400" dirty="0"/>
              <a:t> </a:t>
            </a:r>
            <a:r>
              <a:rPr lang="en-US" sz="2400" dirty="0" smtClean="0"/>
              <a:t>Provide critical expertise that can supplement your institution’s knowledge.</a:t>
            </a:r>
          </a:p>
          <a:p>
            <a:pPr marL="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433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38815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Step 1: Establish Bylaws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867415"/>
            <a:ext cx="8595360" cy="574662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 </a:t>
            </a:r>
            <a:r>
              <a:rPr lang="en-US" sz="2800" b="1" dirty="0" smtClean="0"/>
              <a:t>The Bylaws</a:t>
            </a:r>
            <a:r>
              <a:rPr lang="en-US" sz="2800" dirty="0" smtClean="0"/>
              <a:t>:  Guiding Document that defines governing norms, codes of conduct  and ground rules.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Components:</a:t>
            </a:r>
          </a:p>
          <a:p>
            <a:pPr lvl="3"/>
            <a:r>
              <a:rPr lang="en-US" sz="2200" dirty="0"/>
              <a:t> Q</a:t>
            </a:r>
            <a:r>
              <a:rPr lang="en-US" sz="2200" dirty="0" smtClean="0"/>
              <a:t>ualifications and background of members, policy on composition, demographics, diversity, etc. </a:t>
            </a:r>
          </a:p>
          <a:p>
            <a:pPr lvl="3"/>
            <a:r>
              <a:rPr lang="en-US" sz="2200" dirty="0"/>
              <a:t>H</a:t>
            </a:r>
            <a:r>
              <a:rPr lang="en-US" sz="2200" dirty="0" smtClean="0"/>
              <a:t>ow members will be identified, recruited and selected/elected</a:t>
            </a:r>
          </a:p>
          <a:p>
            <a:pPr lvl="3"/>
            <a:r>
              <a:rPr lang="en-US" sz="2200" dirty="0"/>
              <a:t> M</a:t>
            </a:r>
            <a:r>
              <a:rPr lang="en-US" sz="2200" dirty="0" smtClean="0"/>
              <a:t>aximum and minimum numbers of members</a:t>
            </a:r>
          </a:p>
          <a:p>
            <a:pPr lvl="3"/>
            <a:r>
              <a:rPr lang="en-US" sz="2200" dirty="0"/>
              <a:t>L</a:t>
            </a:r>
            <a:r>
              <a:rPr lang="en-US" sz="2200" dirty="0" smtClean="0"/>
              <a:t>ength of service, renewal and maximum terms</a:t>
            </a:r>
          </a:p>
          <a:p>
            <a:pPr lvl="3"/>
            <a:r>
              <a:rPr lang="en-US" sz="2200" dirty="0" smtClean="0"/>
              <a:t>No fiduciary or legal responsibility, advisory status, no governing power and voluntary service</a:t>
            </a:r>
          </a:p>
          <a:p>
            <a:pPr lvl="3"/>
            <a:r>
              <a:rPr lang="en-US" sz="2200" dirty="0"/>
              <a:t> </a:t>
            </a:r>
            <a:r>
              <a:rPr lang="en-US" sz="2200" dirty="0" smtClean="0"/>
              <a:t>Mandatory meetings and functions</a:t>
            </a:r>
          </a:p>
          <a:p>
            <a:pPr lvl="3"/>
            <a:r>
              <a:rPr lang="en-US" sz="2200" dirty="0"/>
              <a:t> S</a:t>
            </a:r>
            <a:r>
              <a:rPr lang="en-US" sz="2200" dirty="0" smtClean="0"/>
              <a:t>pecific role and expectations</a:t>
            </a:r>
          </a:p>
          <a:p>
            <a:pPr lvl="3"/>
            <a:r>
              <a:rPr lang="en-US" sz="2200" dirty="0"/>
              <a:t> </a:t>
            </a:r>
            <a:r>
              <a:rPr lang="en-US" sz="2200" dirty="0" smtClean="0"/>
              <a:t>what happens when a member resigns, is removed or unavailable</a:t>
            </a:r>
          </a:p>
          <a:p>
            <a:pPr lvl="3"/>
            <a:r>
              <a:rPr lang="en-US" sz="2200" dirty="0" smtClean="0"/>
              <a:t>What happens when a member fails to attend meetings</a:t>
            </a:r>
          </a:p>
          <a:p>
            <a:pPr lvl="3"/>
            <a:r>
              <a:rPr lang="en-US" sz="2200" dirty="0"/>
              <a:t> </a:t>
            </a:r>
            <a:r>
              <a:rPr lang="en-US" sz="2200" dirty="0" smtClean="0"/>
              <a:t>What information will be communicated, when and how</a:t>
            </a:r>
          </a:p>
          <a:p>
            <a:pPr lvl="3"/>
            <a:r>
              <a:rPr lang="en-US" sz="2200" dirty="0"/>
              <a:t> </a:t>
            </a:r>
            <a:r>
              <a:rPr lang="en-US" sz="2200" dirty="0" smtClean="0"/>
              <a:t>Quorum and voting rights</a:t>
            </a:r>
          </a:p>
          <a:p>
            <a:pPr lvl="3"/>
            <a:r>
              <a:rPr lang="en-US" sz="2200" dirty="0"/>
              <a:t> </a:t>
            </a:r>
            <a:r>
              <a:rPr lang="en-US" sz="2200" dirty="0" smtClean="0"/>
              <a:t>Officers</a:t>
            </a:r>
          </a:p>
          <a:p>
            <a:pPr lvl="3"/>
            <a:r>
              <a:rPr lang="en-US" sz="2200" dirty="0"/>
              <a:t> </a:t>
            </a:r>
            <a:r>
              <a:rPr lang="en-US" sz="2200" dirty="0" smtClean="0"/>
              <a:t>Standing Committees and Ad Hoc Committees</a:t>
            </a:r>
          </a:p>
          <a:p>
            <a:pPr lvl="3"/>
            <a:endParaRPr lang="en-US" sz="2200" dirty="0" smtClean="0"/>
          </a:p>
          <a:p>
            <a:pPr lvl="3"/>
            <a:endParaRPr lang="en-US" sz="2200" dirty="0" smtClean="0"/>
          </a:p>
          <a:p>
            <a:pPr lvl="3"/>
            <a:endParaRPr lang="en-US" sz="2200" dirty="0" smtClean="0"/>
          </a:p>
          <a:p>
            <a:pPr lvl="3"/>
            <a:endParaRPr lang="en-US" sz="2200" dirty="0" smtClean="0"/>
          </a:p>
          <a:p>
            <a:pPr marL="342202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81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Step 2: Recruit Members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905214"/>
            <a:ext cx="8595360" cy="43309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Form a nominating Committee from people in your networks who represent different stakeholders</a:t>
            </a:r>
          </a:p>
          <a:p>
            <a:r>
              <a:rPr lang="en-US" dirty="0"/>
              <a:t> </a:t>
            </a:r>
            <a:r>
              <a:rPr lang="en-US" dirty="0" smtClean="0"/>
              <a:t>Have members of the nominating committee complete a worksheet identifying 10 candidates for the Council and the rationale for nominating them.</a:t>
            </a:r>
          </a:p>
          <a:p>
            <a:r>
              <a:rPr lang="en-US" dirty="0"/>
              <a:t> </a:t>
            </a:r>
            <a:r>
              <a:rPr lang="en-US" dirty="0" smtClean="0"/>
              <a:t>Nominators reach out to candidates they nominate to solicit initial interest in serving. </a:t>
            </a:r>
          </a:p>
          <a:p>
            <a:r>
              <a:rPr lang="en-US" dirty="0"/>
              <a:t> </a:t>
            </a:r>
            <a:r>
              <a:rPr lang="en-US" dirty="0" smtClean="0"/>
              <a:t>Hold a meeting to prioritize a list of finalists.</a:t>
            </a:r>
          </a:p>
          <a:p>
            <a:r>
              <a:rPr lang="en-US" dirty="0"/>
              <a:t> </a:t>
            </a:r>
            <a:r>
              <a:rPr lang="en-US" dirty="0" smtClean="0"/>
              <a:t> Send a formal invitation to serve.</a:t>
            </a:r>
          </a:p>
          <a:p>
            <a:r>
              <a:rPr lang="en-US" dirty="0"/>
              <a:t> </a:t>
            </a:r>
            <a:r>
              <a:rPr lang="en-US" dirty="0" smtClean="0"/>
              <a:t>Invitation letter should state clearly role and expectations as well as time commitment expressed in annual hours expected to be dedicated to their Advisory Council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9234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3: Hold Members’ Orientation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Get acquainted and break the ice</a:t>
            </a:r>
          </a:p>
          <a:p>
            <a:r>
              <a:rPr lang="en-US" dirty="0"/>
              <a:t> </a:t>
            </a:r>
            <a:r>
              <a:rPr lang="en-US" dirty="0" smtClean="0"/>
              <a:t>Communicate vision and mission with passion and conviction</a:t>
            </a:r>
          </a:p>
          <a:p>
            <a:r>
              <a:rPr lang="en-US" dirty="0"/>
              <a:t> </a:t>
            </a:r>
            <a:r>
              <a:rPr lang="en-US" dirty="0" smtClean="0"/>
              <a:t>Review Bylaws and engage members’ immediately in refining and finalizing the Bylaws</a:t>
            </a:r>
          </a:p>
          <a:p>
            <a:r>
              <a:rPr lang="en-US" dirty="0"/>
              <a:t> </a:t>
            </a:r>
            <a:r>
              <a:rPr lang="en-US" dirty="0" smtClean="0"/>
              <a:t>Provide a thorough orientation to the program (long term goals and objectives, current activities, successes and challenges, students you serve, partnerships you have and wish to have).</a:t>
            </a:r>
          </a:p>
          <a:p>
            <a:r>
              <a:rPr lang="en-US" dirty="0" smtClean="0"/>
              <a:t> Clarify decision-making; areas where there are shared authority and others where final decisions rest with the institution.</a:t>
            </a:r>
          </a:p>
          <a:p>
            <a:r>
              <a:rPr lang="en-US" dirty="0"/>
              <a:t> </a:t>
            </a:r>
            <a:r>
              <a:rPr lang="en-US" dirty="0" smtClean="0"/>
              <a:t>Identify areas where the group’s support is needed immediately. </a:t>
            </a:r>
          </a:p>
          <a:p>
            <a:r>
              <a:rPr lang="en-US" dirty="0" smtClean="0"/>
              <a:t>Discuss Standing and Ad hoc committees that need to be established Ask members to serve on at least one of these committees. Choose co-chairs for each committee.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0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4: Activate Your Advisory Council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Make sure you have a solid internal infrastructure: </a:t>
            </a:r>
          </a:p>
          <a:p>
            <a:pPr marL="0" indent="0">
              <a:buNone/>
            </a:pPr>
            <a:endParaRPr lang="en-US" sz="2600" b="1" dirty="0"/>
          </a:p>
          <a:p>
            <a:pPr marL="687388" lvl="2" indent="-342900"/>
            <a:r>
              <a:rPr lang="en-US" sz="2400" dirty="0" smtClean="0"/>
              <a:t> </a:t>
            </a:r>
            <a:r>
              <a:rPr lang="en-US" sz="2400" dirty="0"/>
              <a:t>C</a:t>
            </a:r>
            <a:r>
              <a:rPr lang="en-US" sz="2400" dirty="0" smtClean="0"/>
              <a:t>ommon </a:t>
            </a:r>
            <a:r>
              <a:rPr lang="en-US" sz="2400" dirty="0"/>
              <a:t>sets of procedures </a:t>
            </a:r>
            <a:endParaRPr lang="en-US" sz="2400" dirty="0" smtClean="0"/>
          </a:p>
          <a:p>
            <a:pPr marL="687388" lvl="2" indent="-342900"/>
            <a:r>
              <a:rPr lang="en-US" sz="2400" dirty="0"/>
              <a:t>R</a:t>
            </a:r>
            <a:r>
              <a:rPr lang="en-US" sz="2400" dirty="0" smtClean="0"/>
              <a:t>ules </a:t>
            </a:r>
            <a:r>
              <a:rPr lang="en-US" sz="2400" dirty="0"/>
              <a:t>of </a:t>
            </a:r>
            <a:r>
              <a:rPr lang="en-US" sz="2400" dirty="0" smtClean="0"/>
              <a:t>confidentiality</a:t>
            </a:r>
            <a:endParaRPr lang="en-US" sz="2400" dirty="0"/>
          </a:p>
          <a:p>
            <a:pPr lvl="3"/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virtual workplace </a:t>
            </a:r>
            <a:endParaRPr lang="en-US" sz="2400" dirty="0" smtClean="0"/>
          </a:p>
          <a:p>
            <a:pPr lvl="3"/>
            <a:r>
              <a:rPr lang="en-US" sz="2400" dirty="0"/>
              <a:t>W</a:t>
            </a:r>
            <a:r>
              <a:rPr lang="en-US" sz="2400" dirty="0" smtClean="0"/>
              <a:t>ork cycle management and progress communication </a:t>
            </a:r>
          </a:p>
          <a:p>
            <a:pPr lvl="3"/>
            <a:r>
              <a:rPr lang="en-US" sz="2400" dirty="0" smtClean="0"/>
              <a:t>Council </a:t>
            </a:r>
            <a:r>
              <a:rPr lang="en-US" sz="2400" dirty="0"/>
              <a:t>development </a:t>
            </a:r>
            <a:r>
              <a:rPr lang="en-US" sz="2400" dirty="0" smtClean="0"/>
              <a:t>meetings/social events for personal glue and cohesion.</a:t>
            </a:r>
          </a:p>
          <a:p>
            <a:pPr lvl="3"/>
            <a:r>
              <a:rPr lang="en-US" sz="2400" dirty="0"/>
              <a:t> </a:t>
            </a:r>
            <a:r>
              <a:rPr lang="en-US" sz="2400" dirty="0" smtClean="0"/>
              <a:t>Role clarification and expectation communication</a:t>
            </a:r>
          </a:p>
          <a:p>
            <a:pPr lvl="3"/>
            <a:r>
              <a:rPr lang="en-US" sz="2400" dirty="0"/>
              <a:t>Follow pre and post meeting best practices including; agenda development in advance with time allocation for each discussion/agenda item and distribution of post meeting minutes documenting decisions and action items/team members’ assignment list. </a:t>
            </a:r>
          </a:p>
          <a:p>
            <a:pPr lvl="3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485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47242"/>
          </a:xfrm>
        </p:spPr>
        <p:txBody>
          <a:bodyPr/>
          <a:lstStyle/>
          <a:p>
            <a:r>
              <a:rPr lang="en-US" b="1" dirty="0" smtClean="0"/>
              <a:t>Step 5: Maintain, Sustain &amp; Energize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Trust Building through team building</a:t>
            </a:r>
          </a:p>
          <a:p>
            <a:r>
              <a:rPr lang="en-US" sz="2400" dirty="0" smtClean="0"/>
              <a:t>Team Identification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Interdependence of Tasks</a:t>
            </a:r>
          </a:p>
          <a:p>
            <a:pPr lvl="0"/>
            <a:r>
              <a:rPr lang="en-US" sz="2400" dirty="0" smtClean="0"/>
              <a:t>Promote understanding of diversity on the Council. A Roster of expertise </a:t>
            </a:r>
            <a:r>
              <a:rPr lang="en-US" sz="2400" dirty="0"/>
              <a:t>or skills inventory </a:t>
            </a:r>
            <a:r>
              <a:rPr lang="en-US" sz="2400" dirty="0" smtClean="0"/>
              <a:t>cultivates </a:t>
            </a:r>
            <a:r>
              <a:rPr lang="en-US" sz="2400" dirty="0"/>
              <a:t>competency based trust. </a:t>
            </a:r>
          </a:p>
          <a:p>
            <a:pPr lvl="0"/>
            <a:r>
              <a:rPr lang="en-US" sz="2400" dirty="0"/>
              <a:t>Use information and communication technologies to keep  members engaged and connections </a:t>
            </a:r>
            <a:r>
              <a:rPr lang="en-US" sz="2400" dirty="0" smtClean="0"/>
              <a:t>alive in </a:t>
            </a:r>
            <a:r>
              <a:rPr lang="en-US" sz="2400" dirty="0"/>
              <a:t>between meetings.</a:t>
            </a:r>
          </a:p>
          <a:p>
            <a:r>
              <a:rPr lang="en-US" sz="2400" dirty="0" smtClean="0"/>
              <a:t>Institute </a:t>
            </a:r>
            <a:r>
              <a:rPr lang="en-US" sz="2400" dirty="0"/>
              <a:t>reward systems, verbal recognition, exposure internally and externally to </a:t>
            </a:r>
            <a:r>
              <a:rPr lang="en-US" sz="2400" dirty="0" smtClean="0"/>
              <a:t>stakeholders, Visibility.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ntellectual </a:t>
            </a:r>
            <a:r>
              <a:rPr lang="en-US" sz="2400" dirty="0"/>
              <a:t>growth through lectures, training opportunities that would enhance their skills and benefit their career development.  </a:t>
            </a:r>
            <a:endParaRPr lang="en-US" sz="2400" dirty="0" smtClean="0"/>
          </a:p>
          <a:p>
            <a:r>
              <a:rPr lang="en-US" sz="2400" dirty="0" smtClean="0"/>
              <a:t> Conflict 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756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388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Characteristics of Successful Advisory Councils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 </a:t>
            </a:r>
            <a:r>
              <a:rPr lang="en-US" dirty="0"/>
              <a:t>Flexibility in their own ideas</a:t>
            </a:r>
          </a:p>
          <a:p>
            <a:pPr lvl="0"/>
            <a:r>
              <a:rPr lang="en-US" dirty="0"/>
              <a:t>Openness to new ideas</a:t>
            </a:r>
          </a:p>
          <a:p>
            <a:pPr lvl="0"/>
            <a:r>
              <a:rPr lang="en-US" dirty="0"/>
              <a:t>Listening to others</a:t>
            </a:r>
          </a:p>
          <a:p>
            <a:pPr lvl="0"/>
            <a:r>
              <a:rPr lang="en-US" dirty="0"/>
              <a:t>Trusting of Others</a:t>
            </a:r>
          </a:p>
          <a:p>
            <a:pPr lvl="0"/>
            <a:r>
              <a:rPr lang="en-US" dirty="0"/>
              <a:t>Expression and discussion of differences </a:t>
            </a:r>
            <a:r>
              <a:rPr lang="en-US" dirty="0" smtClean="0"/>
              <a:t>– Avoid group think</a:t>
            </a:r>
            <a:endParaRPr lang="en-US" dirty="0"/>
          </a:p>
          <a:p>
            <a:pPr lvl="0"/>
            <a:r>
              <a:rPr lang="en-US" dirty="0"/>
              <a:t>Contribution-making</a:t>
            </a:r>
          </a:p>
          <a:p>
            <a:pPr lvl="0"/>
            <a:r>
              <a:rPr lang="en-US" dirty="0"/>
              <a:t>Concern for Others</a:t>
            </a:r>
          </a:p>
          <a:p>
            <a:pPr lvl="0"/>
            <a:r>
              <a:rPr lang="en-US" dirty="0"/>
              <a:t>Commitment to </a:t>
            </a:r>
            <a:r>
              <a:rPr lang="en-US" dirty="0" smtClean="0"/>
              <a:t>tasks </a:t>
            </a:r>
            <a:endParaRPr lang="en-US" dirty="0"/>
          </a:p>
          <a:p>
            <a:pPr lvl="0"/>
            <a:r>
              <a:rPr lang="en-US" dirty="0"/>
              <a:t>Helping of one another to get the job done</a:t>
            </a:r>
          </a:p>
          <a:p>
            <a:pPr lvl="0"/>
            <a:r>
              <a:rPr lang="en-US" dirty="0"/>
              <a:t>Leadership sharing</a:t>
            </a:r>
          </a:p>
          <a:p>
            <a:pPr lvl="0"/>
            <a:r>
              <a:rPr lang="en-US" dirty="0"/>
              <a:t>Encouragement of participation</a:t>
            </a:r>
          </a:p>
          <a:p>
            <a:r>
              <a:rPr lang="en-US" dirty="0"/>
              <a:t>Prioritization of collective interests over individual interests </a:t>
            </a:r>
          </a:p>
          <a:p>
            <a:r>
              <a:rPr lang="en-US" dirty="0" smtClean="0"/>
              <a:t> A sense that we are all in this together!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78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222</TotalTime>
  <Words>950</Words>
  <Application>Microsoft Macintosh PowerPoint</Application>
  <PresentationFormat>On-screen Show (4:3)</PresentationFormat>
  <Paragraphs>127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SOHO</vt:lpstr>
      <vt:lpstr>Building an Effective Advisory Council</vt:lpstr>
      <vt:lpstr> Purpose of an Advisory Council</vt:lpstr>
      <vt:lpstr>Benefits of an Advisory Council</vt:lpstr>
      <vt:lpstr>Step 1: Establish Bylaws</vt:lpstr>
      <vt:lpstr> Step 2: Recruit Members</vt:lpstr>
      <vt:lpstr>Step 3: Hold Members’ Orientation Meeting</vt:lpstr>
      <vt:lpstr>Step 4: Activate Your Advisory Council</vt:lpstr>
      <vt:lpstr>Step 5: Maintain, Sustain &amp; Energize</vt:lpstr>
      <vt:lpstr>Characteristics of Successful Advisory Councils</vt:lpstr>
      <vt:lpstr>Leaders are Key</vt:lpstr>
      <vt:lpstr>Final Words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Effective Advisory Council</dc:title>
  <dc:creator>SAM ELRAHMAN</dc:creator>
  <cp:lastModifiedBy>SAM ELRAHMAN</cp:lastModifiedBy>
  <cp:revision>25</cp:revision>
  <dcterms:created xsi:type="dcterms:W3CDTF">2015-04-20T14:37:41Z</dcterms:created>
  <dcterms:modified xsi:type="dcterms:W3CDTF">2015-05-01T16:53:53Z</dcterms:modified>
</cp:coreProperties>
</file>